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96" r:id="rId2"/>
    <p:sldId id="295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CC00"/>
    <a:srgbClr val="008000"/>
    <a:srgbClr val="00FF00"/>
    <a:srgbClr val="009900"/>
    <a:srgbClr val="33CC33"/>
    <a:srgbClr val="00CC99"/>
    <a:srgbClr val="D20000"/>
    <a:srgbClr val="CD0000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3" autoAdjust="0"/>
    <p:restoredTop sz="94671" autoAdjust="0"/>
  </p:normalViewPr>
  <p:slideViewPr>
    <p:cSldViewPr snapToGrid="0" snapToObjects="1" showGuides="1">
      <p:cViewPr>
        <p:scale>
          <a:sx n="70" d="100"/>
          <a:sy n="70" d="100"/>
        </p:scale>
        <p:origin x="-1656" y="-66"/>
      </p:cViewPr>
      <p:guideLst>
        <p:guide orient="horz" pos="2214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15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7BD5E-EEA5-FC4C-8A75-13D44BB113C7}" type="datetimeFigureOut">
              <a:rPr lang="de-DE" smtClean="0"/>
              <a:pPr/>
              <a:t>09.12.2017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0CE44-1AC7-FB46-8C43-FE14842DBA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100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50EEF-10A9-4141-BEF9-42A281D4F382}" type="datetimeFigureOut">
              <a:rPr lang="de-DE" smtClean="0"/>
              <a:pPr/>
              <a:t>09.12.2017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ED7728-340C-7E45-B226-AA56C58E705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50EEF-10A9-4141-BEF9-42A281D4F382}" type="datetimeFigureOut">
              <a:rPr lang="de-DE" smtClean="0"/>
              <a:pPr/>
              <a:t>09.12.2017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ED7728-340C-7E45-B226-AA56C58E705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50EEF-10A9-4141-BEF9-42A281D4F382}" type="datetimeFigureOut">
              <a:rPr lang="de-DE" smtClean="0"/>
              <a:pPr/>
              <a:t>09.12.2017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ED7728-340C-7E45-B226-AA56C58E70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98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50EEF-10A9-4141-BEF9-42A281D4F382}" type="datetimeFigureOut">
              <a:rPr lang="de-DE" smtClean="0"/>
              <a:pPr/>
              <a:t>09.12.2017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ED7728-340C-7E45-B226-AA56C58E705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50EEF-10A9-4141-BEF9-42A281D4F382}" type="datetimeFigureOut">
              <a:rPr lang="de-DE" smtClean="0"/>
              <a:pPr/>
              <a:t>09.12.2017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ED7728-340C-7E45-B226-AA56C58E705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50EEF-10A9-4141-BEF9-42A281D4F382}" type="datetimeFigureOut">
              <a:rPr lang="de-DE" smtClean="0"/>
              <a:pPr/>
              <a:t>09.12.2017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ED7728-340C-7E45-B226-AA56C58E705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50EEF-10A9-4141-BEF9-42A281D4F382}" type="datetimeFigureOut">
              <a:rPr lang="de-DE" smtClean="0"/>
              <a:pPr/>
              <a:t>09.12.2017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ED7728-340C-7E45-B226-AA56C58E705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50EEF-10A9-4141-BEF9-42A281D4F382}" type="datetimeFigureOut">
              <a:rPr lang="de-DE" smtClean="0"/>
              <a:pPr/>
              <a:t>09.12.2017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ED7728-340C-7E45-B226-AA56C58E705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50EEF-10A9-4141-BEF9-42A281D4F382}" type="datetimeFigureOut">
              <a:rPr lang="de-DE" smtClean="0"/>
              <a:pPr/>
              <a:t>09.12.2017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ED7728-340C-7E45-B226-AA56C58E705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50EEF-10A9-4141-BEF9-42A281D4F382}" type="datetimeFigureOut">
              <a:rPr lang="de-DE" smtClean="0"/>
              <a:pPr/>
              <a:t>09.12.2017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ED7728-340C-7E45-B226-AA56C58E705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50EEF-10A9-4141-BEF9-42A281D4F382}" type="datetimeFigureOut">
              <a:rPr lang="de-DE" smtClean="0"/>
              <a:pPr/>
              <a:t>09.12.2017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ED7728-340C-7E45-B226-AA56C58E705A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hteck 136"/>
          <p:cNvSpPr/>
          <p:nvPr/>
        </p:nvSpPr>
        <p:spPr>
          <a:xfrm>
            <a:off x="2270609" y="1202967"/>
            <a:ext cx="4965352" cy="389977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220358" y="2022334"/>
            <a:ext cx="8172001" cy="3001169"/>
            <a:chOff x="220358" y="2008686"/>
            <a:chExt cx="8172001" cy="3001169"/>
          </a:xfrm>
        </p:grpSpPr>
        <p:sp>
          <p:nvSpPr>
            <p:cNvPr id="83" name="Rechteck 82"/>
            <p:cNvSpPr/>
            <p:nvPr/>
          </p:nvSpPr>
          <p:spPr>
            <a:xfrm>
              <a:off x="220358" y="2367599"/>
              <a:ext cx="8172000" cy="549908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35000">
                  <a:srgbClr val="00CC00"/>
                </a:gs>
                <a:gs pos="100000">
                  <a:srgbClr val="00CC66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600" b="1" dirty="0">
                  <a:solidFill>
                    <a:schemeClr val="tx1"/>
                  </a:solidFill>
                  <a:latin typeface="Arial Bold"/>
                  <a:cs typeface="Arial Bold"/>
                </a:rPr>
                <a:t>Studium</a:t>
              </a:r>
              <a:endParaRPr lang="de-DE" sz="1600" dirty="0"/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220359" y="2008686"/>
              <a:ext cx="2012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smtClean="0">
                  <a:latin typeface="Arial Bold"/>
                  <a:cs typeface="Arial Bold"/>
                </a:rPr>
                <a:t>Qualifizierungsstufen</a:t>
              </a:r>
              <a:endParaRPr lang="de-DE" sz="1400" b="1" dirty="0">
                <a:latin typeface="Arial Bold"/>
                <a:cs typeface="Arial Bold"/>
              </a:endParaRPr>
            </a:p>
          </p:txBody>
        </p:sp>
        <p:sp>
          <p:nvSpPr>
            <p:cNvPr id="93" name="Rechteck 92"/>
            <p:cNvSpPr/>
            <p:nvPr/>
          </p:nvSpPr>
          <p:spPr>
            <a:xfrm>
              <a:off x="220358" y="3075028"/>
              <a:ext cx="8172000" cy="549908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35000">
                  <a:srgbClr val="00CC00"/>
                </a:gs>
                <a:gs pos="100000">
                  <a:srgbClr val="00CC66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600" b="1" dirty="0">
                  <a:latin typeface="Arial Bold"/>
                  <a:cs typeface="Arial Bold"/>
                </a:rPr>
                <a:t>Duale</a:t>
              </a:r>
            </a:p>
            <a:p>
              <a:r>
                <a:rPr lang="de-DE" sz="1600" b="1" dirty="0">
                  <a:latin typeface="Arial Bold"/>
                  <a:cs typeface="Arial Bold"/>
                </a:rPr>
                <a:t>Ausbildung</a:t>
              </a:r>
            </a:p>
          </p:txBody>
        </p:sp>
        <p:sp>
          <p:nvSpPr>
            <p:cNvPr id="98" name="Rechteck 97"/>
            <p:cNvSpPr/>
            <p:nvPr/>
          </p:nvSpPr>
          <p:spPr>
            <a:xfrm>
              <a:off x="220359" y="3774274"/>
              <a:ext cx="8172000" cy="549908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35000">
                  <a:srgbClr val="00CC00"/>
                </a:gs>
                <a:gs pos="100000">
                  <a:srgbClr val="00CC66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600" b="1" dirty="0">
                  <a:latin typeface="Arial Bold"/>
                  <a:cs typeface="Arial Bold"/>
                </a:rPr>
                <a:t>Ausbildungs-</a:t>
              </a:r>
            </a:p>
            <a:p>
              <a:r>
                <a:rPr lang="de-DE" sz="1600" b="1" dirty="0">
                  <a:latin typeface="Arial Bold"/>
                  <a:cs typeface="Arial Bold"/>
                </a:rPr>
                <a:t>Messen/Praktika</a:t>
              </a:r>
            </a:p>
          </p:txBody>
        </p:sp>
        <p:sp>
          <p:nvSpPr>
            <p:cNvPr id="100" name="Rechteck 99"/>
            <p:cNvSpPr/>
            <p:nvPr/>
          </p:nvSpPr>
          <p:spPr>
            <a:xfrm>
              <a:off x="220359" y="4459947"/>
              <a:ext cx="8172000" cy="549908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35000">
                  <a:srgbClr val="00CC00"/>
                </a:gs>
                <a:gs pos="100000">
                  <a:srgbClr val="00CC66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600" b="1" dirty="0">
                  <a:latin typeface="Arial Bold"/>
                  <a:cs typeface="Arial Bold"/>
                </a:rPr>
                <a:t>Haupt-, </a:t>
              </a:r>
              <a:r>
                <a:rPr lang="de-DE" sz="1600" b="1" dirty="0" smtClean="0">
                  <a:latin typeface="Arial Bold"/>
                  <a:cs typeface="Arial Bold"/>
                </a:rPr>
                <a:t>Realschule</a:t>
              </a:r>
            </a:p>
            <a:p>
              <a:r>
                <a:rPr lang="de-DE" sz="1600" b="1" dirty="0" smtClean="0">
                  <a:latin typeface="Arial Bold"/>
                  <a:cs typeface="Arial Bold"/>
                </a:rPr>
                <a:t>Gymnasium</a:t>
              </a:r>
              <a:endParaRPr lang="de-DE" sz="1600" b="1" dirty="0">
                <a:latin typeface="Arial Bold"/>
                <a:cs typeface="Arial Bold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7348534" y="714855"/>
            <a:ext cx="1727198" cy="1282606"/>
            <a:chOff x="7348534" y="701207"/>
            <a:chExt cx="1727198" cy="1282606"/>
          </a:xfrm>
        </p:grpSpPr>
        <p:sp>
          <p:nvSpPr>
            <p:cNvPr id="112" name="Welle 111"/>
            <p:cNvSpPr/>
            <p:nvPr/>
          </p:nvSpPr>
          <p:spPr>
            <a:xfrm rot="728086">
              <a:off x="7403322" y="869106"/>
              <a:ext cx="1620730" cy="1037490"/>
            </a:xfrm>
            <a:prstGeom prst="wave">
              <a:avLst>
                <a:gd name="adj1" fmla="val 12500"/>
                <a:gd name="adj2" fmla="val -4730"/>
              </a:avLst>
            </a:prstGeom>
            <a:gradFill>
              <a:gsLst>
                <a:gs pos="0">
                  <a:srgbClr val="009900">
                    <a:alpha val="77255"/>
                  </a:srgbClr>
                </a:gs>
                <a:gs pos="55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" name="Textfeld 112"/>
            <p:cNvSpPr txBox="1"/>
            <p:nvPr/>
          </p:nvSpPr>
          <p:spPr>
            <a:xfrm rot="1320000">
              <a:off x="7427804" y="1015105"/>
              <a:ext cx="1568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latin typeface="Arial Bold"/>
                  <a:cs typeface="Arial Bold"/>
                </a:rPr>
                <a:t> </a:t>
              </a:r>
              <a:r>
                <a:rPr lang="de-DE" sz="1600" b="1" strike="sngStrike" dirty="0" smtClean="0">
                  <a:solidFill>
                    <a:schemeClr val="bg1"/>
                  </a:solidFill>
                  <a:latin typeface="Arial Bold"/>
                  <a:cs typeface="Arial Bold"/>
                </a:rPr>
                <a:t>Smart</a:t>
              </a:r>
            </a:p>
          </p:txBody>
        </p:sp>
        <p:sp>
          <p:nvSpPr>
            <p:cNvPr id="114" name="Textfeld 113"/>
            <p:cNvSpPr txBox="1"/>
            <p:nvPr/>
          </p:nvSpPr>
          <p:spPr>
            <a:xfrm rot="1320000">
              <a:off x="7348534" y="1332977"/>
              <a:ext cx="1727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bg1"/>
                  </a:solidFill>
                  <a:latin typeface="Arial Bold"/>
                  <a:cs typeface="Arial Bold"/>
                </a:rPr>
                <a:t>Odenwald</a:t>
              </a:r>
              <a:endParaRPr lang="de-DE" sz="1600" b="1" dirty="0">
                <a:solidFill>
                  <a:schemeClr val="bg1"/>
                </a:solidFill>
                <a:latin typeface="Arial Bold"/>
                <a:cs typeface="Arial Bold"/>
              </a:endParaRPr>
            </a:p>
          </p:txBody>
        </p:sp>
        <p:sp>
          <p:nvSpPr>
            <p:cNvPr id="115" name="Rechteck 114"/>
            <p:cNvSpPr/>
            <p:nvPr/>
          </p:nvSpPr>
          <p:spPr>
            <a:xfrm rot="1328086">
              <a:off x="7441859" y="701207"/>
              <a:ext cx="47626" cy="1282606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270609" y="1732386"/>
            <a:ext cx="4962977" cy="325606"/>
            <a:chOff x="2270609" y="1718738"/>
            <a:chExt cx="4962977" cy="325606"/>
          </a:xfrm>
        </p:grpSpPr>
        <p:pic>
          <p:nvPicPr>
            <p:cNvPr id="116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70609" y="1718738"/>
              <a:ext cx="4962977" cy="325606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45000">
                  <a:schemeClr val="bg1">
                    <a:alpha val="50000"/>
                  </a:schemeClr>
                </a:gs>
                <a:gs pos="97000">
                  <a:schemeClr val="bg1">
                    <a:lumMod val="65000"/>
                    <a:alpha val="50000"/>
                  </a:schemeClr>
                </a:gs>
                <a:gs pos="59000">
                  <a:schemeClr val="bg1">
                    <a:alpha val="50000"/>
                  </a:schemeClr>
                </a:gs>
              </a:gsLst>
              <a:lin ang="0" scaled="0"/>
            </a:gradFill>
            <a:ln>
              <a:solidFill>
                <a:schemeClr val="bg1">
                  <a:lumMod val="65000"/>
                </a:schemeClr>
              </a:solidFill>
            </a:ln>
            <a:effectLst/>
            <a:scene3d>
              <a:camera prst="orthographicFront"/>
              <a:lightRig rig="threePt" dir="t"/>
            </a:scene3d>
          </p:spPr>
        </p:pic>
        <p:sp>
          <p:nvSpPr>
            <p:cNvPr id="117" name="Textfeld 116"/>
            <p:cNvSpPr txBox="1"/>
            <p:nvPr/>
          </p:nvSpPr>
          <p:spPr>
            <a:xfrm>
              <a:off x="3050502" y="1730516"/>
              <a:ext cx="3371436" cy="307777"/>
            </a:xfrm>
            <a:prstGeom prst="rect">
              <a:avLst/>
            </a:prstGeom>
            <a:no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hardEdge"/>
            </a:sp3d>
          </p:spPr>
          <p:style>
            <a:lnRef idx="0">
              <a:schemeClr val="dk1"/>
            </a:lnRef>
            <a:fillRef idx="1002">
              <a:schemeClr val="lt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tx1"/>
                  </a:solidFill>
                  <a:latin typeface="Arial Bold"/>
                  <a:cs typeface="Arial Bold"/>
                </a:rPr>
                <a:t>Qualität, Innovation, Geschwindigkeit</a:t>
              </a:r>
              <a:endParaRPr lang="de-DE" sz="1400" b="1" dirty="0">
                <a:solidFill>
                  <a:schemeClr val="tx1"/>
                </a:solidFill>
                <a:latin typeface="Arial Bold"/>
                <a:cs typeface="Arial Bold"/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259743" y="300253"/>
            <a:ext cx="4968000" cy="865212"/>
            <a:chOff x="2791420" y="33465"/>
            <a:chExt cx="4917563" cy="684431"/>
          </a:xfrm>
        </p:grpSpPr>
        <p:sp>
          <p:nvSpPr>
            <p:cNvPr id="138" name="Gleichschenkliges Dreieck 137"/>
            <p:cNvSpPr/>
            <p:nvPr/>
          </p:nvSpPr>
          <p:spPr>
            <a:xfrm>
              <a:off x="2791420" y="33465"/>
              <a:ext cx="4917563" cy="684431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" name="Gleichschenkliges Dreieck 117"/>
            <p:cNvSpPr/>
            <p:nvPr/>
          </p:nvSpPr>
          <p:spPr>
            <a:xfrm>
              <a:off x="2791420" y="33465"/>
              <a:ext cx="4917563" cy="684431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00FF00"/>
                </a:gs>
                <a:gs pos="45000">
                  <a:schemeClr val="bg1">
                    <a:alpha val="50000"/>
                  </a:schemeClr>
                </a:gs>
                <a:gs pos="97000">
                  <a:srgbClr val="00FF00"/>
                </a:gs>
                <a:gs pos="59000">
                  <a:schemeClr val="bg1">
                    <a:alpha val="50000"/>
                  </a:schemeClr>
                </a:gs>
              </a:gsLst>
              <a:lin ang="0" scaled="0"/>
            </a:gradFill>
            <a:ln>
              <a:solidFill>
                <a:schemeClr val="bg1">
                  <a:lumMod val="65000"/>
                </a:schemeClr>
              </a:solidFill>
            </a:ln>
            <a:effectLst/>
            <a:scene3d>
              <a:camera prst="orthographicFron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lt1"/>
                </a:solidFill>
              </a:endParaRPr>
            </a:p>
          </p:txBody>
        </p:sp>
      </p:grpSp>
      <p:sp>
        <p:nvSpPr>
          <p:cNvPr id="119" name="Textfeld 118"/>
          <p:cNvSpPr txBox="1"/>
          <p:nvPr/>
        </p:nvSpPr>
        <p:spPr>
          <a:xfrm>
            <a:off x="2270611" y="450381"/>
            <a:ext cx="4941422" cy="7351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Home </a:t>
            </a:r>
            <a:r>
              <a:rPr lang="de-DE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Kunststoff und Kautschuk</a:t>
            </a:r>
            <a:endParaRPr lang="de-DE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288936" y="1220629"/>
            <a:ext cx="4964400" cy="497976"/>
            <a:chOff x="2288936" y="1220629"/>
            <a:chExt cx="4964400" cy="497976"/>
          </a:xfrm>
        </p:grpSpPr>
        <p:sp>
          <p:nvSpPr>
            <p:cNvPr id="120" name="Rechteck 119"/>
            <p:cNvSpPr/>
            <p:nvPr/>
          </p:nvSpPr>
          <p:spPr>
            <a:xfrm>
              <a:off x="2288936" y="1220629"/>
              <a:ext cx="4964400" cy="497976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45000">
                  <a:schemeClr val="bg1">
                    <a:alpha val="50000"/>
                  </a:schemeClr>
                </a:gs>
                <a:gs pos="97000">
                  <a:schemeClr val="bg1">
                    <a:lumMod val="65000"/>
                    <a:alpha val="50000"/>
                  </a:schemeClr>
                </a:gs>
                <a:gs pos="59000">
                  <a:schemeClr val="bg1">
                    <a:alpha val="50000"/>
                  </a:schemeClr>
                </a:gs>
              </a:gsLst>
              <a:lin ang="0" scaled="0"/>
            </a:gradFill>
            <a:ln>
              <a:solidFill>
                <a:schemeClr val="bg1">
                  <a:lumMod val="65000"/>
                </a:schemeClr>
              </a:solidFill>
            </a:ln>
            <a:effectLst/>
            <a:scene3d>
              <a:camera prst="orthographicFron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204" b="2606"/>
            <a:stretch/>
          </p:blipFill>
          <p:spPr bwMode="auto">
            <a:xfrm>
              <a:off x="5168679" y="1263247"/>
              <a:ext cx="1884448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ieren 3"/>
          <p:cNvGrpSpPr/>
          <p:nvPr/>
        </p:nvGrpSpPr>
        <p:grpSpPr>
          <a:xfrm>
            <a:off x="2271190" y="1860191"/>
            <a:ext cx="4972556" cy="3256198"/>
            <a:chOff x="2271190" y="1846543"/>
            <a:chExt cx="4972556" cy="3256198"/>
          </a:xfrm>
        </p:grpSpPr>
        <p:grpSp>
          <p:nvGrpSpPr>
            <p:cNvPr id="103" name="Gruppierung 62"/>
            <p:cNvGrpSpPr/>
            <p:nvPr/>
          </p:nvGrpSpPr>
          <p:grpSpPr>
            <a:xfrm>
              <a:off x="2271190" y="1876487"/>
              <a:ext cx="882150" cy="3226254"/>
              <a:chOff x="2175654" y="1876487"/>
              <a:chExt cx="882150" cy="3226254"/>
            </a:xfrm>
          </p:grpSpPr>
          <p:pic>
            <p:nvPicPr>
              <p:cNvPr id="126" name="Picture 2"/>
              <p:cNvPicPr preferRelativeResize="0"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75654" y="2100010"/>
                <a:ext cx="882150" cy="3002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</p:pic>
          <p:sp>
            <p:nvSpPr>
              <p:cNvPr id="127" name="Textfeld 126"/>
              <p:cNvSpPr txBox="1"/>
              <p:nvPr/>
            </p:nvSpPr>
            <p:spPr>
              <a:xfrm rot="16200000">
                <a:off x="1021530" y="3258506"/>
                <a:ext cx="3133369" cy="36933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1">
                <a:schemeClr val="accent1"/>
              </a:lnRef>
              <a:fillRef idx="1002">
                <a:schemeClr val="l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de-DE" b="1" dirty="0">
                  <a:solidFill>
                    <a:schemeClr val="tx1"/>
                  </a:solidFill>
                  <a:latin typeface="Arial Bold"/>
                  <a:cs typeface="Arial Bold"/>
                </a:endParaRPr>
              </a:p>
            </p:txBody>
          </p:sp>
        </p:grpSp>
        <p:pic>
          <p:nvPicPr>
            <p:cNvPr id="104" name="Picture 2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88383" y="2100010"/>
              <a:ext cx="882150" cy="3002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  <p:sp>
          <p:nvSpPr>
            <p:cNvPr id="105" name="Textfeld 104"/>
            <p:cNvSpPr txBox="1"/>
            <p:nvPr/>
          </p:nvSpPr>
          <p:spPr>
            <a:xfrm rot="16200000">
              <a:off x="2162260" y="3228560"/>
              <a:ext cx="3133366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Arial Bold"/>
                  <a:cs typeface="Arial Bold"/>
                </a:rPr>
                <a:t>Formen- / Werkzeugbau</a:t>
              </a:r>
              <a:endParaRPr lang="de-DE" b="1" dirty="0">
                <a:latin typeface="Arial Bold"/>
                <a:cs typeface="Arial Bold"/>
              </a:endParaRPr>
            </a:p>
          </p:txBody>
        </p:sp>
        <p:pic>
          <p:nvPicPr>
            <p:cNvPr id="106" name="Picture 2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10913" y="2100010"/>
              <a:ext cx="882150" cy="3002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  <p:sp>
          <p:nvSpPr>
            <p:cNvPr id="107" name="Textfeld 106"/>
            <p:cNvSpPr txBox="1"/>
            <p:nvPr/>
          </p:nvSpPr>
          <p:spPr>
            <a:xfrm rot="16200000">
              <a:off x="3237369" y="3173989"/>
              <a:ext cx="2965509" cy="64633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Arial Bold"/>
                  <a:cs typeface="Arial Bold"/>
                </a:rPr>
                <a:t>Maschinenbau  Elektronik</a:t>
              </a:r>
              <a:endParaRPr lang="de-DE" b="1" dirty="0">
                <a:latin typeface="Arial Bold"/>
                <a:cs typeface="Arial Bold"/>
              </a:endParaRPr>
            </a:p>
          </p:txBody>
        </p:sp>
        <p:pic>
          <p:nvPicPr>
            <p:cNvPr id="108" name="Picture 2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9298" y="2100010"/>
              <a:ext cx="882150" cy="3002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  <p:sp>
          <p:nvSpPr>
            <p:cNvPr id="110" name="Textfeld 109"/>
            <p:cNvSpPr txBox="1"/>
            <p:nvPr/>
          </p:nvSpPr>
          <p:spPr>
            <a:xfrm rot="16200000">
              <a:off x="4768379" y="3795155"/>
              <a:ext cx="2000175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Arial Bold"/>
                  <a:cs typeface="Arial Bold"/>
                </a:rPr>
                <a:t>Hersteller</a:t>
              </a:r>
              <a:endParaRPr lang="de-DE" b="1" dirty="0">
                <a:latin typeface="Arial Bold"/>
                <a:cs typeface="Arial Bold"/>
              </a:endParaRPr>
            </a:p>
          </p:txBody>
        </p:sp>
        <p:grpSp>
          <p:nvGrpSpPr>
            <p:cNvPr id="111" name="Gruppierung 70"/>
            <p:cNvGrpSpPr/>
            <p:nvPr/>
          </p:nvGrpSpPr>
          <p:grpSpPr>
            <a:xfrm>
              <a:off x="6361596" y="2100010"/>
              <a:ext cx="882150" cy="3002731"/>
              <a:chOff x="6266060" y="2100010"/>
              <a:chExt cx="882150" cy="3002731"/>
            </a:xfrm>
          </p:grpSpPr>
          <p:pic>
            <p:nvPicPr>
              <p:cNvPr id="124" name="Picture 2"/>
              <p:cNvPicPr preferRelativeResize="0"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66060" y="2100010"/>
                <a:ext cx="882150" cy="3002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</p:pic>
          <p:sp>
            <p:nvSpPr>
              <p:cNvPr id="125" name="Textfeld 124"/>
              <p:cNvSpPr txBox="1"/>
              <p:nvPr/>
            </p:nvSpPr>
            <p:spPr>
              <a:xfrm rot="16200000">
                <a:off x="5275800" y="3421639"/>
                <a:ext cx="2774750" cy="3693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0">
                <a:scrgbClr r="0" g="0" b="0"/>
              </a:lnRef>
              <a:fillRef idx="1002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/>
              <a:p>
                <a:endParaRPr lang="de-DE" b="1" dirty="0">
                  <a:latin typeface="Arial Bold"/>
                  <a:cs typeface="Arial Bold"/>
                </a:endParaRPr>
              </a:p>
            </p:txBody>
          </p:sp>
        </p:grpSp>
        <p:sp>
          <p:nvSpPr>
            <p:cNvPr id="122" name="Textfeld 121"/>
            <p:cNvSpPr txBox="1"/>
            <p:nvPr/>
          </p:nvSpPr>
          <p:spPr>
            <a:xfrm rot="16200000">
              <a:off x="1143818" y="3228560"/>
              <a:ext cx="3133366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Arial Bold"/>
                  <a:cs typeface="Arial Bold"/>
                </a:rPr>
                <a:t>Designer / Entwickler</a:t>
              </a:r>
              <a:endParaRPr lang="de-DE" b="1" dirty="0">
                <a:latin typeface="Arial Bold"/>
                <a:cs typeface="Arial Bold"/>
              </a:endParaRPr>
            </a:p>
          </p:txBody>
        </p:sp>
        <p:sp>
          <p:nvSpPr>
            <p:cNvPr id="123" name="Textfeld 122"/>
            <p:cNvSpPr txBox="1"/>
            <p:nvPr/>
          </p:nvSpPr>
          <p:spPr>
            <a:xfrm rot="16200000">
              <a:off x="5235408" y="3228560"/>
              <a:ext cx="3133366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Arial Bold"/>
                  <a:cs typeface="Arial Bold"/>
                </a:rPr>
                <a:t>Dienstleister</a:t>
              </a:r>
              <a:endParaRPr lang="de-DE" b="1" dirty="0">
                <a:latin typeface="Arial Bold"/>
                <a:cs typeface="Arial Bold"/>
              </a:endParaRPr>
            </a:p>
          </p:txBody>
        </p:sp>
      </p:grpSp>
      <p:grpSp>
        <p:nvGrpSpPr>
          <p:cNvPr id="51" name="Gruppierung 61"/>
          <p:cNvGrpSpPr/>
          <p:nvPr/>
        </p:nvGrpSpPr>
        <p:grpSpPr>
          <a:xfrm>
            <a:off x="1473520" y="5176191"/>
            <a:ext cx="6556975" cy="1068538"/>
            <a:chOff x="1377984" y="5162543"/>
            <a:chExt cx="6556975" cy="1068538"/>
          </a:xfrm>
        </p:grpSpPr>
        <p:grpSp>
          <p:nvGrpSpPr>
            <p:cNvPr id="52" name="Gruppierung 60"/>
            <p:cNvGrpSpPr/>
            <p:nvPr/>
          </p:nvGrpSpPr>
          <p:grpSpPr>
            <a:xfrm>
              <a:off x="1957107" y="5162543"/>
              <a:ext cx="5370162" cy="338554"/>
              <a:chOff x="1957107" y="5284463"/>
              <a:chExt cx="5370162" cy="338554"/>
            </a:xfrm>
          </p:grpSpPr>
          <p:sp>
            <p:nvSpPr>
              <p:cNvPr id="59" name="Rechteck 58"/>
              <p:cNvSpPr/>
              <p:nvPr/>
            </p:nvSpPr>
            <p:spPr>
              <a:xfrm>
                <a:off x="1957107" y="5297967"/>
                <a:ext cx="5370162" cy="31154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45000">
                    <a:schemeClr val="bg1">
                      <a:alpha val="50000"/>
                    </a:schemeClr>
                  </a:gs>
                  <a:gs pos="97000">
                    <a:schemeClr val="bg1">
                      <a:lumMod val="65000"/>
                      <a:alpha val="50000"/>
                    </a:schemeClr>
                  </a:gs>
                  <a:gs pos="59000">
                    <a:schemeClr val="bg1">
                      <a:alpha val="50000"/>
                    </a:schemeClr>
                  </a:gs>
                </a:gsLst>
                <a:lin ang="0" scaled="0"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3162153" y="5284463"/>
                <a:ext cx="2997937" cy="338554"/>
              </a:xfrm>
              <a:prstGeom prst="rect">
                <a:avLst/>
              </a:prstGeom>
              <a:noFill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hardEdge"/>
              </a:sp3d>
            </p:spPr>
            <p:style>
              <a:lnRef idx="0">
                <a:schemeClr val="dk1"/>
              </a:lnRef>
              <a:fillRef idx="1002">
                <a:schemeClr val="lt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schemeClr val="tx1"/>
                    </a:solidFill>
                    <a:latin typeface="Arial Bold"/>
                    <a:cs typeface="Arial Bold"/>
                  </a:rPr>
                  <a:t>Menschen und Unternehmen</a:t>
                </a:r>
                <a:endParaRPr lang="de-DE" sz="1600" b="1" dirty="0">
                  <a:solidFill>
                    <a:schemeClr val="tx1"/>
                  </a:solidFill>
                  <a:latin typeface="Arial Bold"/>
                  <a:cs typeface="Arial Bold"/>
                </a:endParaRPr>
              </a:p>
            </p:txBody>
          </p:sp>
        </p:grpSp>
        <p:grpSp>
          <p:nvGrpSpPr>
            <p:cNvPr id="53" name="Gruppierung 55"/>
            <p:cNvGrpSpPr/>
            <p:nvPr/>
          </p:nvGrpSpPr>
          <p:grpSpPr>
            <a:xfrm>
              <a:off x="1672625" y="5528318"/>
              <a:ext cx="5966847" cy="338554"/>
              <a:chOff x="1672625" y="5670558"/>
              <a:chExt cx="5966847" cy="338554"/>
            </a:xfrm>
          </p:grpSpPr>
          <p:sp>
            <p:nvSpPr>
              <p:cNvPr id="57" name="Rechteck 56"/>
              <p:cNvSpPr/>
              <p:nvPr/>
            </p:nvSpPr>
            <p:spPr>
              <a:xfrm>
                <a:off x="1672625" y="5684062"/>
                <a:ext cx="5966847" cy="31154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45000">
                    <a:schemeClr val="bg1">
                      <a:alpha val="50000"/>
                    </a:schemeClr>
                  </a:gs>
                  <a:gs pos="97000">
                    <a:schemeClr val="bg1">
                      <a:lumMod val="65000"/>
                      <a:alpha val="50000"/>
                    </a:schemeClr>
                  </a:gs>
                  <a:gs pos="59000">
                    <a:schemeClr val="bg1">
                      <a:alpha val="50000"/>
                    </a:schemeClr>
                  </a:gs>
                </a:gsLst>
                <a:lin ang="0" scaled="0"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2367213" y="5670558"/>
                <a:ext cx="4600682" cy="338554"/>
              </a:xfrm>
              <a:prstGeom prst="rect">
                <a:avLst/>
              </a:prstGeom>
              <a:noFill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hardEdge"/>
              </a:sp3d>
            </p:spPr>
            <p:style>
              <a:lnRef idx="0">
                <a:schemeClr val="dk1"/>
              </a:lnRef>
              <a:fillRef idx="1002">
                <a:schemeClr val="lt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schemeClr val="tx1"/>
                    </a:solidFill>
                    <a:latin typeface="Arial Bold"/>
                    <a:cs typeface="Arial Bold"/>
                  </a:rPr>
                  <a:t>Infrastruktur, Verwaltung und Organisationen</a:t>
                </a:r>
                <a:endParaRPr lang="de-DE" sz="1600" b="1" dirty="0">
                  <a:solidFill>
                    <a:schemeClr val="tx1"/>
                  </a:solidFill>
                  <a:latin typeface="Arial Bold"/>
                  <a:cs typeface="Arial Bold"/>
                </a:endParaRPr>
              </a:p>
            </p:txBody>
          </p:sp>
        </p:grpSp>
        <p:grpSp>
          <p:nvGrpSpPr>
            <p:cNvPr id="54" name="Gruppierung 59"/>
            <p:cNvGrpSpPr/>
            <p:nvPr/>
          </p:nvGrpSpPr>
          <p:grpSpPr>
            <a:xfrm>
              <a:off x="1377984" y="5892527"/>
              <a:ext cx="6556975" cy="338554"/>
              <a:chOff x="1377984" y="6034767"/>
              <a:chExt cx="6556975" cy="338554"/>
            </a:xfrm>
          </p:grpSpPr>
          <p:sp>
            <p:nvSpPr>
              <p:cNvPr id="55" name="Rechteck 54"/>
              <p:cNvSpPr/>
              <p:nvPr/>
            </p:nvSpPr>
            <p:spPr>
              <a:xfrm>
                <a:off x="1377984" y="6060146"/>
                <a:ext cx="6556975" cy="31154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45000">
                    <a:schemeClr val="bg1">
                      <a:alpha val="50000"/>
                    </a:schemeClr>
                  </a:gs>
                  <a:gs pos="97000">
                    <a:schemeClr val="bg1">
                      <a:lumMod val="65000"/>
                      <a:alpha val="50000"/>
                    </a:schemeClr>
                  </a:gs>
                  <a:gs pos="59000">
                    <a:schemeClr val="bg1">
                      <a:alpha val="50000"/>
                    </a:schemeClr>
                  </a:gs>
                </a:gsLst>
                <a:lin ang="0" scaled="0"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3035870" y="6034767"/>
                <a:ext cx="3300775" cy="338554"/>
              </a:xfrm>
              <a:prstGeom prst="rect">
                <a:avLst/>
              </a:prstGeom>
              <a:noFill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hardEdge"/>
              </a:sp3d>
            </p:spPr>
            <p:style>
              <a:lnRef idx="0">
                <a:schemeClr val="dk1"/>
              </a:lnRef>
              <a:fillRef idx="1002">
                <a:schemeClr val="lt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schemeClr val="tx1"/>
                    </a:solidFill>
                    <a:latin typeface="Arial Bold"/>
                    <a:cs typeface="Arial Bold"/>
                  </a:rPr>
                  <a:t>Regionale Industrielle Tradition </a:t>
                </a:r>
                <a:endParaRPr lang="de-DE" sz="1600" b="1" dirty="0">
                  <a:solidFill>
                    <a:schemeClr val="tx1"/>
                  </a:solidFill>
                  <a:latin typeface="Arial Bold"/>
                  <a:cs typeface="Arial Bold"/>
                </a:endParaRPr>
              </a:p>
            </p:txBody>
          </p:sp>
        </p:grpSp>
      </p:grpSp>
      <p:sp>
        <p:nvSpPr>
          <p:cNvPr id="5" name="Textfeld 4"/>
          <p:cNvSpPr txBox="1"/>
          <p:nvPr/>
        </p:nvSpPr>
        <p:spPr>
          <a:xfrm>
            <a:off x="7743268" y="4454978"/>
            <a:ext cx="738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  <a:sym typeface="Wingdings"/>
              </a:rPr>
              <a:t>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7743268" y="3752900"/>
            <a:ext cx="738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  <a:sym typeface="Wingdings"/>
              </a:rPr>
              <a:t>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743268" y="3044779"/>
            <a:ext cx="738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  <a:sym typeface="Wingdings"/>
              </a:rPr>
              <a:t></a:t>
            </a:r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64" name="Picture 10" descr="C:\Documents and Settings\kempfra001\Local Settings\Temporary Internet Files\Content.IE5\IYYPMGL1\MP900433147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9" b="66286" l="0" r="100000">
                        <a14:foregroundMark x1="29000" y1="36952" x2="28429" y2="40000"/>
                        <a14:foregroundMark x1="77286" y1="30381" x2="83286" y2="26476"/>
                        <a14:foregroundMark x1="77857" y1="31333" x2="80429" y2="28667"/>
                        <a14:foregroundMark x1="29857" y1="38190" x2="30000" y2="39048"/>
                        <a14:foregroundMark x1="29143" y1="41238" x2="30429" y2="41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51" r="2252" b="32298"/>
          <a:stretch/>
        </p:blipFill>
        <p:spPr bwMode="auto">
          <a:xfrm>
            <a:off x="7312382" y="1968594"/>
            <a:ext cx="12715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5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hteck 136"/>
          <p:cNvSpPr/>
          <p:nvPr/>
        </p:nvSpPr>
        <p:spPr>
          <a:xfrm>
            <a:off x="2270609" y="1202967"/>
            <a:ext cx="4965352" cy="389977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220358" y="2022334"/>
            <a:ext cx="8172001" cy="3001169"/>
            <a:chOff x="220358" y="2008686"/>
            <a:chExt cx="8172001" cy="3001169"/>
          </a:xfrm>
        </p:grpSpPr>
        <p:sp>
          <p:nvSpPr>
            <p:cNvPr id="83" name="Rechteck 82"/>
            <p:cNvSpPr/>
            <p:nvPr/>
          </p:nvSpPr>
          <p:spPr>
            <a:xfrm>
              <a:off x="220358" y="2367599"/>
              <a:ext cx="8172000" cy="549908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35000">
                  <a:srgbClr val="00CC00"/>
                </a:gs>
                <a:gs pos="100000">
                  <a:srgbClr val="00CC66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600" b="1" dirty="0" smtClean="0">
                  <a:solidFill>
                    <a:schemeClr val="tx1"/>
                  </a:solidFill>
                  <a:latin typeface="Arial Bold"/>
                  <a:cs typeface="Arial Bold"/>
                </a:rPr>
                <a:t>Academic </a:t>
              </a:r>
              <a:r>
                <a:rPr lang="de-DE" sz="1600" b="1" dirty="0" err="1" smtClean="0">
                  <a:solidFill>
                    <a:schemeClr val="tx1"/>
                  </a:solidFill>
                  <a:latin typeface="Arial Bold"/>
                  <a:cs typeface="Arial Bold"/>
                </a:rPr>
                <a:t>Degrees</a:t>
              </a:r>
              <a:endParaRPr lang="de-DE" sz="1600" dirty="0"/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220359" y="2008686"/>
              <a:ext cx="18726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 err="1" smtClean="0">
                  <a:latin typeface="Arial Bold"/>
                  <a:cs typeface="Arial Bold"/>
                </a:rPr>
                <a:t>Qualification</a:t>
              </a:r>
              <a:r>
                <a:rPr lang="de-DE" sz="1400" b="1" dirty="0" smtClean="0">
                  <a:latin typeface="Arial Bold"/>
                  <a:cs typeface="Arial Bold"/>
                </a:rPr>
                <a:t> Levels</a:t>
              </a:r>
              <a:endParaRPr lang="de-DE" sz="1400" b="1" dirty="0">
                <a:latin typeface="Arial Bold"/>
                <a:cs typeface="Arial Bold"/>
              </a:endParaRPr>
            </a:p>
          </p:txBody>
        </p:sp>
        <p:sp>
          <p:nvSpPr>
            <p:cNvPr id="93" name="Rechteck 92"/>
            <p:cNvSpPr/>
            <p:nvPr/>
          </p:nvSpPr>
          <p:spPr>
            <a:xfrm>
              <a:off x="220358" y="3075028"/>
              <a:ext cx="8172000" cy="549908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35000">
                  <a:srgbClr val="00CC00"/>
                </a:gs>
                <a:gs pos="100000">
                  <a:srgbClr val="00CC66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600" b="1" dirty="0" smtClean="0">
                  <a:latin typeface="Arial Bold"/>
                  <a:cs typeface="Arial Bold"/>
                </a:rPr>
                <a:t>Integrated </a:t>
              </a:r>
              <a:r>
                <a:rPr lang="de-DE" sz="1600" b="1" dirty="0" err="1" smtClean="0">
                  <a:latin typeface="Arial Bold"/>
                  <a:cs typeface="Arial Bold"/>
                </a:rPr>
                <a:t>Degree</a:t>
              </a:r>
              <a:r>
                <a:rPr lang="de-DE" sz="1600" b="1" dirty="0" smtClean="0">
                  <a:latin typeface="Arial Bold"/>
                  <a:cs typeface="Arial Bold"/>
                </a:rPr>
                <a:t> </a:t>
              </a:r>
            </a:p>
            <a:p>
              <a:r>
                <a:rPr lang="de-DE" sz="1600" b="1" dirty="0" smtClean="0">
                  <a:latin typeface="Arial Bold"/>
                  <a:cs typeface="Arial Bold"/>
                </a:rPr>
                <a:t>Programs</a:t>
              </a:r>
              <a:endParaRPr lang="de-DE" sz="1600" b="1" dirty="0">
                <a:latin typeface="Arial Bold"/>
                <a:cs typeface="Arial Bold"/>
              </a:endParaRPr>
            </a:p>
          </p:txBody>
        </p:sp>
        <p:sp>
          <p:nvSpPr>
            <p:cNvPr id="98" name="Rechteck 97"/>
            <p:cNvSpPr/>
            <p:nvPr/>
          </p:nvSpPr>
          <p:spPr>
            <a:xfrm>
              <a:off x="220359" y="3774274"/>
              <a:ext cx="8172000" cy="549908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35000">
                  <a:srgbClr val="00CC00"/>
                </a:gs>
                <a:gs pos="100000">
                  <a:srgbClr val="00CC66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600" b="1" dirty="0" smtClean="0">
                  <a:latin typeface="Arial Bold"/>
                  <a:cs typeface="Arial Bold"/>
                </a:rPr>
                <a:t>Job </a:t>
              </a:r>
              <a:r>
                <a:rPr lang="de-DE" sz="1600" b="1" dirty="0" err="1" smtClean="0">
                  <a:latin typeface="Arial Bold"/>
                  <a:cs typeface="Arial Bold"/>
                </a:rPr>
                <a:t>Fairs</a:t>
              </a:r>
              <a:r>
                <a:rPr lang="de-DE" sz="1600" b="1" dirty="0" smtClean="0">
                  <a:latin typeface="Arial Bold"/>
                  <a:cs typeface="Arial Bold"/>
                </a:rPr>
                <a:t>, </a:t>
              </a:r>
            </a:p>
            <a:p>
              <a:r>
                <a:rPr lang="de-DE" sz="1600" b="1" dirty="0" err="1" smtClean="0">
                  <a:latin typeface="Arial Bold"/>
                  <a:cs typeface="Arial Bold"/>
                </a:rPr>
                <a:t>Internships</a:t>
              </a:r>
              <a:endParaRPr lang="de-DE" sz="1600" b="1" dirty="0">
                <a:latin typeface="Arial Bold"/>
                <a:cs typeface="Arial Bold"/>
              </a:endParaRPr>
            </a:p>
          </p:txBody>
        </p:sp>
        <p:sp>
          <p:nvSpPr>
            <p:cNvPr id="100" name="Rechteck 99"/>
            <p:cNvSpPr/>
            <p:nvPr/>
          </p:nvSpPr>
          <p:spPr>
            <a:xfrm>
              <a:off x="220359" y="4459947"/>
              <a:ext cx="8172000" cy="549908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35000">
                  <a:srgbClr val="00CC00"/>
                </a:gs>
                <a:gs pos="100000">
                  <a:srgbClr val="00CC66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de-DE" sz="1600" b="1" dirty="0" err="1" smtClean="0">
                  <a:latin typeface="Arial Bold"/>
                  <a:cs typeface="Arial Bold"/>
                </a:rPr>
                <a:t>Secondary</a:t>
              </a:r>
              <a:r>
                <a:rPr lang="de-DE" sz="1600" b="1" dirty="0" smtClean="0">
                  <a:latin typeface="Arial Bold"/>
                  <a:cs typeface="Arial Bold"/>
                </a:rPr>
                <a:t> Schools, </a:t>
              </a:r>
            </a:p>
            <a:p>
              <a:r>
                <a:rPr lang="de-DE" sz="1600" b="1" dirty="0" smtClean="0">
                  <a:latin typeface="Arial Bold"/>
                  <a:cs typeface="Arial Bold"/>
                </a:rPr>
                <a:t>High Schools</a:t>
              </a:r>
              <a:endParaRPr lang="de-DE" sz="1600" b="1" dirty="0">
                <a:latin typeface="Arial Bold"/>
                <a:cs typeface="Arial Bold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7348534" y="714855"/>
            <a:ext cx="1727198" cy="1282606"/>
            <a:chOff x="7348534" y="701207"/>
            <a:chExt cx="1727198" cy="1282606"/>
          </a:xfrm>
        </p:grpSpPr>
        <p:sp>
          <p:nvSpPr>
            <p:cNvPr id="112" name="Welle 111"/>
            <p:cNvSpPr/>
            <p:nvPr/>
          </p:nvSpPr>
          <p:spPr>
            <a:xfrm rot="728086">
              <a:off x="7403322" y="869106"/>
              <a:ext cx="1620730" cy="1037490"/>
            </a:xfrm>
            <a:prstGeom prst="wave">
              <a:avLst>
                <a:gd name="adj1" fmla="val 12500"/>
                <a:gd name="adj2" fmla="val -4730"/>
              </a:avLst>
            </a:prstGeom>
            <a:gradFill>
              <a:gsLst>
                <a:gs pos="0">
                  <a:srgbClr val="009900">
                    <a:alpha val="77255"/>
                  </a:srgbClr>
                </a:gs>
                <a:gs pos="55000">
                  <a:srgbClr val="00FF00"/>
                </a:gs>
                <a:gs pos="100000">
                  <a:srgbClr val="00FF00"/>
                </a:gs>
              </a:gsLst>
            </a:gra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" name="Textfeld 112"/>
            <p:cNvSpPr txBox="1"/>
            <p:nvPr/>
          </p:nvSpPr>
          <p:spPr>
            <a:xfrm rot="1320000">
              <a:off x="7427804" y="1015105"/>
              <a:ext cx="15686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 smtClean="0">
                  <a:latin typeface="Arial Bold"/>
                  <a:cs typeface="Arial Bold"/>
                </a:rPr>
                <a:t> </a:t>
              </a:r>
              <a:r>
                <a:rPr lang="de-DE" sz="1600" b="1" strike="sngStrike" dirty="0" smtClean="0">
                  <a:solidFill>
                    <a:schemeClr val="bg1"/>
                  </a:solidFill>
                  <a:latin typeface="Arial Bold"/>
                  <a:cs typeface="Arial Bold"/>
                </a:rPr>
                <a:t>Smart</a:t>
              </a:r>
            </a:p>
          </p:txBody>
        </p:sp>
        <p:sp>
          <p:nvSpPr>
            <p:cNvPr id="114" name="Textfeld 113"/>
            <p:cNvSpPr txBox="1"/>
            <p:nvPr/>
          </p:nvSpPr>
          <p:spPr>
            <a:xfrm rot="1320000">
              <a:off x="7348534" y="1332977"/>
              <a:ext cx="1727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bg1"/>
                  </a:solidFill>
                  <a:latin typeface="Arial Bold"/>
                  <a:cs typeface="Arial Bold"/>
                </a:rPr>
                <a:t>Odenwald</a:t>
              </a:r>
              <a:endParaRPr lang="de-DE" sz="1600" b="1" dirty="0">
                <a:solidFill>
                  <a:schemeClr val="bg1"/>
                </a:solidFill>
                <a:latin typeface="Arial Bold"/>
                <a:cs typeface="Arial Bold"/>
              </a:endParaRPr>
            </a:p>
          </p:txBody>
        </p:sp>
        <p:sp>
          <p:nvSpPr>
            <p:cNvPr id="115" name="Rechteck 114"/>
            <p:cNvSpPr/>
            <p:nvPr/>
          </p:nvSpPr>
          <p:spPr>
            <a:xfrm rot="1328086">
              <a:off x="7441859" y="701207"/>
              <a:ext cx="47626" cy="1282606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270609" y="1732386"/>
            <a:ext cx="4962977" cy="325606"/>
            <a:chOff x="2270609" y="1718738"/>
            <a:chExt cx="4962977" cy="325606"/>
          </a:xfrm>
        </p:grpSpPr>
        <p:pic>
          <p:nvPicPr>
            <p:cNvPr id="116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70609" y="1718738"/>
              <a:ext cx="4962977" cy="325606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45000">
                  <a:schemeClr val="bg1">
                    <a:alpha val="50000"/>
                  </a:schemeClr>
                </a:gs>
                <a:gs pos="97000">
                  <a:schemeClr val="bg1">
                    <a:lumMod val="65000"/>
                    <a:alpha val="50000"/>
                  </a:schemeClr>
                </a:gs>
                <a:gs pos="59000">
                  <a:schemeClr val="bg1">
                    <a:alpha val="50000"/>
                  </a:schemeClr>
                </a:gs>
              </a:gsLst>
              <a:lin ang="0" scaled="0"/>
            </a:gradFill>
            <a:ln>
              <a:solidFill>
                <a:schemeClr val="bg1">
                  <a:lumMod val="65000"/>
                </a:schemeClr>
              </a:solidFill>
            </a:ln>
            <a:effectLst/>
            <a:scene3d>
              <a:camera prst="orthographicFront"/>
              <a:lightRig rig="threePt" dir="t"/>
            </a:scene3d>
          </p:spPr>
        </p:pic>
        <p:sp>
          <p:nvSpPr>
            <p:cNvPr id="117" name="Textfeld 116"/>
            <p:cNvSpPr txBox="1"/>
            <p:nvPr/>
          </p:nvSpPr>
          <p:spPr>
            <a:xfrm>
              <a:off x="3528454" y="1730516"/>
              <a:ext cx="2415533" cy="307777"/>
            </a:xfrm>
            <a:prstGeom prst="rect">
              <a:avLst/>
            </a:prstGeom>
            <a:noFill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hardEdge"/>
            </a:sp3d>
          </p:spPr>
          <p:style>
            <a:lnRef idx="0">
              <a:schemeClr val="dk1"/>
            </a:lnRef>
            <a:fillRef idx="1002">
              <a:schemeClr val="lt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chemeClr val="tx1"/>
                  </a:solidFill>
                  <a:latin typeface="Arial Bold"/>
                  <a:cs typeface="Arial Bold"/>
                </a:rPr>
                <a:t>Quality, Innovation, Speed</a:t>
              </a:r>
              <a:endParaRPr lang="de-DE" sz="1400" b="1" dirty="0">
                <a:solidFill>
                  <a:schemeClr val="tx1"/>
                </a:solidFill>
                <a:latin typeface="Arial Bold"/>
                <a:cs typeface="Arial Bold"/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259743" y="300253"/>
            <a:ext cx="4968000" cy="865212"/>
            <a:chOff x="2791420" y="33465"/>
            <a:chExt cx="4917563" cy="684431"/>
          </a:xfrm>
        </p:grpSpPr>
        <p:sp>
          <p:nvSpPr>
            <p:cNvPr id="138" name="Gleichschenkliges Dreieck 137"/>
            <p:cNvSpPr/>
            <p:nvPr/>
          </p:nvSpPr>
          <p:spPr>
            <a:xfrm>
              <a:off x="2791420" y="33465"/>
              <a:ext cx="4917563" cy="684431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" name="Gleichschenkliges Dreieck 117"/>
            <p:cNvSpPr/>
            <p:nvPr/>
          </p:nvSpPr>
          <p:spPr>
            <a:xfrm>
              <a:off x="2791420" y="33465"/>
              <a:ext cx="4917563" cy="684431"/>
            </a:xfrm>
            <a:prstGeom prst="triangle">
              <a:avLst>
                <a:gd name="adj" fmla="val 50000"/>
              </a:avLst>
            </a:prstGeom>
            <a:gradFill>
              <a:gsLst>
                <a:gs pos="0">
                  <a:srgbClr val="00FF00"/>
                </a:gs>
                <a:gs pos="45000">
                  <a:schemeClr val="bg1">
                    <a:alpha val="50000"/>
                  </a:schemeClr>
                </a:gs>
                <a:gs pos="97000">
                  <a:srgbClr val="00FF00"/>
                </a:gs>
                <a:gs pos="59000">
                  <a:schemeClr val="bg1">
                    <a:alpha val="50000"/>
                  </a:schemeClr>
                </a:gs>
              </a:gsLst>
              <a:lin ang="0" scaled="0"/>
            </a:gradFill>
            <a:ln>
              <a:solidFill>
                <a:schemeClr val="bg1">
                  <a:lumMod val="65000"/>
                </a:schemeClr>
              </a:solidFill>
            </a:ln>
            <a:effectLst/>
            <a:scene3d>
              <a:camera prst="orthographicFron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lt1"/>
                </a:solidFill>
              </a:endParaRPr>
            </a:p>
          </p:txBody>
        </p:sp>
      </p:grpSp>
      <p:sp>
        <p:nvSpPr>
          <p:cNvPr id="119" name="Textfeld 118"/>
          <p:cNvSpPr txBox="1"/>
          <p:nvPr/>
        </p:nvSpPr>
        <p:spPr>
          <a:xfrm>
            <a:off x="2270611" y="450381"/>
            <a:ext cx="4941422" cy="7351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Home </a:t>
            </a:r>
            <a:r>
              <a:rPr lang="de-DE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Plastics </a:t>
            </a:r>
            <a:r>
              <a:rPr lang="de-DE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Rubber</a:t>
            </a:r>
            <a:endParaRPr lang="de-DE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288936" y="1220629"/>
            <a:ext cx="4964400" cy="497976"/>
            <a:chOff x="2288936" y="1220629"/>
            <a:chExt cx="4964400" cy="497976"/>
          </a:xfrm>
        </p:grpSpPr>
        <p:sp>
          <p:nvSpPr>
            <p:cNvPr id="120" name="Rechteck 119"/>
            <p:cNvSpPr/>
            <p:nvPr/>
          </p:nvSpPr>
          <p:spPr>
            <a:xfrm>
              <a:off x="2288936" y="1220629"/>
              <a:ext cx="4964400" cy="497976"/>
            </a:xfrm>
            <a:prstGeom prst="rect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45000">
                  <a:schemeClr val="bg1">
                    <a:alpha val="50000"/>
                  </a:schemeClr>
                </a:gs>
                <a:gs pos="97000">
                  <a:schemeClr val="bg1">
                    <a:lumMod val="65000"/>
                    <a:alpha val="50000"/>
                  </a:schemeClr>
                </a:gs>
                <a:gs pos="59000">
                  <a:schemeClr val="bg1">
                    <a:alpha val="50000"/>
                  </a:schemeClr>
                </a:gs>
              </a:gsLst>
              <a:lin ang="0" scaled="0"/>
            </a:gradFill>
            <a:ln>
              <a:solidFill>
                <a:schemeClr val="bg1">
                  <a:lumMod val="65000"/>
                </a:schemeClr>
              </a:solidFill>
            </a:ln>
            <a:effectLst/>
            <a:scene3d>
              <a:camera prst="orthographicFron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204" b="2606"/>
            <a:stretch/>
          </p:blipFill>
          <p:spPr bwMode="auto">
            <a:xfrm>
              <a:off x="5168679" y="1263247"/>
              <a:ext cx="1884448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pieren 3"/>
          <p:cNvGrpSpPr/>
          <p:nvPr/>
        </p:nvGrpSpPr>
        <p:grpSpPr>
          <a:xfrm>
            <a:off x="2271190" y="1860191"/>
            <a:ext cx="4972556" cy="3256198"/>
            <a:chOff x="2271190" y="1846543"/>
            <a:chExt cx="4972556" cy="3256198"/>
          </a:xfrm>
        </p:grpSpPr>
        <p:grpSp>
          <p:nvGrpSpPr>
            <p:cNvPr id="103" name="Gruppierung 62"/>
            <p:cNvGrpSpPr/>
            <p:nvPr/>
          </p:nvGrpSpPr>
          <p:grpSpPr>
            <a:xfrm>
              <a:off x="2271190" y="1876487"/>
              <a:ext cx="882150" cy="3226254"/>
              <a:chOff x="2175654" y="1876487"/>
              <a:chExt cx="882150" cy="3226254"/>
            </a:xfrm>
          </p:grpSpPr>
          <p:pic>
            <p:nvPicPr>
              <p:cNvPr id="126" name="Picture 2"/>
              <p:cNvPicPr preferRelativeResize="0"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175654" y="2100010"/>
                <a:ext cx="882150" cy="3002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</p:pic>
          <p:sp>
            <p:nvSpPr>
              <p:cNvPr id="127" name="Textfeld 126"/>
              <p:cNvSpPr txBox="1"/>
              <p:nvPr/>
            </p:nvSpPr>
            <p:spPr>
              <a:xfrm rot="16200000">
                <a:off x="1021530" y="3258506"/>
                <a:ext cx="3133369" cy="369332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1">
                <a:schemeClr val="accent1"/>
              </a:lnRef>
              <a:fillRef idx="1002">
                <a:schemeClr val="l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de-DE" b="1" dirty="0">
                  <a:solidFill>
                    <a:schemeClr val="tx1"/>
                  </a:solidFill>
                  <a:latin typeface="Arial Bold"/>
                  <a:cs typeface="Arial Bold"/>
                </a:endParaRPr>
              </a:p>
            </p:txBody>
          </p:sp>
        </p:grpSp>
        <p:pic>
          <p:nvPicPr>
            <p:cNvPr id="104" name="Picture 2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88383" y="2100010"/>
              <a:ext cx="882150" cy="3002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  <p:sp>
          <p:nvSpPr>
            <p:cNvPr id="105" name="Textfeld 104"/>
            <p:cNvSpPr txBox="1"/>
            <p:nvPr/>
          </p:nvSpPr>
          <p:spPr>
            <a:xfrm rot="16200000">
              <a:off x="2162260" y="3228560"/>
              <a:ext cx="3133366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Arial Bold"/>
                  <a:cs typeface="Arial Bold"/>
                </a:rPr>
                <a:t>Tool </a:t>
              </a:r>
              <a:r>
                <a:rPr lang="de-DE" b="1" dirty="0" err="1" smtClean="0">
                  <a:latin typeface="Arial Bold"/>
                  <a:cs typeface="Arial Bold"/>
                </a:rPr>
                <a:t>and</a:t>
              </a:r>
              <a:r>
                <a:rPr lang="de-DE" b="1" dirty="0" smtClean="0">
                  <a:latin typeface="Arial Bold"/>
                  <a:cs typeface="Arial Bold"/>
                </a:rPr>
                <a:t> </a:t>
              </a:r>
              <a:r>
                <a:rPr lang="de-DE" b="1" dirty="0" err="1" smtClean="0">
                  <a:latin typeface="Arial Bold"/>
                  <a:cs typeface="Arial Bold"/>
                </a:rPr>
                <a:t>Mould</a:t>
              </a:r>
              <a:r>
                <a:rPr lang="de-DE" b="1" dirty="0" smtClean="0">
                  <a:latin typeface="Arial Bold"/>
                  <a:cs typeface="Arial Bold"/>
                </a:rPr>
                <a:t> Making</a:t>
              </a:r>
              <a:endParaRPr lang="de-DE" b="1" dirty="0">
                <a:latin typeface="Arial Bold"/>
                <a:cs typeface="Arial Bold"/>
              </a:endParaRPr>
            </a:p>
          </p:txBody>
        </p:sp>
        <p:pic>
          <p:nvPicPr>
            <p:cNvPr id="106" name="Picture 2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10913" y="2100010"/>
              <a:ext cx="882150" cy="3002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  <p:sp>
          <p:nvSpPr>
            <p:cNvPr id="107" name="Textfeld 106"/>
            <p:cNvSpPr txBox="1"/>
            <p:nvPr/>
          </p:nvSpPr>
          <p:spPr>
            <a:xfrm rot="16200000">
              <a:off x="3237369" y="3312488"/>
              <a:ext cx="2965509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Arial Bold"/>
                  <a:cs typeface="Arial Bold"/>
                </a:rPr>
                <a:t>Engineering / Electronics</a:t>
              </a:r>
              <a:endParaRPr lang="de-DE" b="1" dirty="0">
                <a:latin typeface="Arial Bold"/>
                <a:cs typeface="Arial Bold"/>
              </a:endParaRPr>
            </a:p>
          </p:txBody>
        </p:sp>
        <p:pic>
          <p:nvPicPr>
            <p:cNvPr id="108" name="Picture 2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9298" y="2100010"/>
              <a:ext cx="882150" cy="3002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  <p:sp>
          <p:nvSpPr>
            <p:cNvPr id="110" name="Textfeld 109"/>
            <p:cNvSpPr txBox="1"/>
            <p:nvPr/>
          </p:nvSpPr>
          <p:spPr>
            <a:xfrm rot="16200000">
              <a:off x="4768379" y="3795155"/>
              <a:ext cx="2000175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de-DE" b="1" dirty="0" err="1" smtClean="0">
                  <a:latin typeface="Arial Bold"/>
                  <a:cs typeface="Arial Bold"/>
                </a:rPr>
                <a:t>Manufacturers</a:t>
              </a:r>
              <a:endParaRPr lang="de-DE" b="1" dirty="0">
                <a:latin typeface="Arial Bold"/>
                <a:cs typeface="Arial Bold"/>
              </a:endParaRPr>
            </a:p>
          </p:txBody>
        </p:sp>
        <p:grpSp>
          <p:nvGrpSpPr>
            <p:cNvPr id="111" name="Gruppierung 70"/>
            <p:cNvGrpSpPr/>
            <p:nvPr/>
          </p:nvGrpSpPr>
          <p:grpSpPr>
            <a:xfrm>
              <a:off x="6361596" y="2100010"/>
              <a:ext cx="882150" cy="3002731"/>
              <a:chOff x="6266060" y="2100010"/>
              <a:chExt cx="882150" cy="3002731"/>
            </a:xfrm>
          </p:grpSpPr>
          <p:pic>
            <p:nvPicPr>
              <p:cNvPr id="124" name="Picture 2"/>
              <p:cNvPicPr preferRelativeResize="0"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66060" y="2100010"/>
                <a:ext cx="882150" cy="3002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</p:pic>
          <p:sp>
            <p:nvSpPr>
              <p:cNvPr id="125" name="Textfeld 124"/>
              <p:cNvSpPr txBox="1"/>
              <p:nvPr/>
            </p:nvSpPr>
            <p:spPr>
              <a:xfrm rot="16200000">
                <a:off x="5275800" y="3421639"/>
                <a:ext cx="2774750" cy="369332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0">
                <a:scrgbClr r="0" g="0" b="0"/>
              </a:lnRef>
              <a:fillRef idx="1002">
                <a:schemeClr val="lt1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/>
              <a:p>
                <a:endParaRPr lang="de-DE" b="1" dirty="0">
                  <a:latin typeface="Arial Bold"/>
                  <a:cs typeface="Arial Bold"/>
                </a:endParaRPr>
              </a:p>
            </p:txBody>
          </p:sp>
        </p:grpSp>
        <p:sp>
          <p:nvSpPr>
            <p:cNvPr id="122" name="Textfeld 121"/>
            <p:cNvSpPr txBox="1"/>
            <p:nvPr/>
          </p:nvSpPr>
          <p:spPr>
            <a:xfrm rot="16200000">
              <a:off x="1143818" y="3228560"/>
              <a:ext cx="3133366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Arial Bold"/>
                  <a:cs typeface="Arial Bold"/>
                </a:rPr>
                <a:t>Designers / Developers</a:t>
              </a:r>
              <a:endParaRPr lang="de-DE" b="1" dirty="0">
                <a:latin typeface="Arial Bold"/>
                <a:cs typeface="Arial Bold"/>
              </a:endParaRPr>
            </a:p>
          </p:txBody>
        </p:sp>
        <p:sp>
          <p:nvSpPr>
            <p:cNvPr id="123" name="Textfeld 122"/>
            <p:cNvSpPr txBox="1"/>
            <p:nvPr/>
          </p:nvSpPr>
          <p:spPr>
            <a:xfrm rot="16200000">
              <a:off x="5235408" y="3228560"/>
              <a:ext cx="3133366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Arial Bold"/>
                  <a:cs typeface="Arial Bold"/>
                </a:rPr>
                <a:t>Service Providers</a:t>
              </a:r>
              <a:endParaRPr lang="de-DE" b="1" dirty="0">
                <a:latin typeface="Arial Bold"/>
                <a:cs typeface="Arial Bold"/>
              </a:endParaRPr>
            </a:p>
          </p:txBody>
        </p:sp>
      </p:grpSp>
      <p:grpSp>
        <p:nvGrpSpPr>
          <p:cNvPr id="51" name="Gruppierung 61"/>
          <p:cNvGrpSpPr/>
          <p:nvPr/>
        </p:nvGrpSpPr>
        <p:grpSpPr>
          <a:xfrm>
            <a:off x="1473520" y="5176191"/>
            <a:ext cx="6556975" cy="1068538"/>
            <a:chOff x="1377984" y="5162543"/>
            <a:chExt cx="6556975" cy="1068538"/>
          </a:xfrm>
        </p:grpSpPr>
        <p:grpSp>
          <p:nvGrpSpPr>
            <p:cNvPr id="52" name="Gruppierung 60"/>
            <p:cNvGrpSpPr/>
            <p:nvPr/>
          </p:nvGrpSpPr>
          <p:grpSpPr>
            <a:xfrm>
              <a:off x="1957107" y="5162543"/>
              <a:ext cx="5370162" cy="338554"/>
              <a:chOff x="1957107" y="5284463"/>
              <a:chExt cx="5370162" cy="338554"/>
            </a:xfrm>
          </p:grpSpPr>
          <p:sp>
            <p:nvSpPr>
              <p:cNvPr id="59" name="Rechteck 58"/>
              <p:cNvSpPr/>
              <p:nvPr/>
            </p:nvSpPr>
            <p:spPr>
              <a:xfrm>
                <a:off x="1957107" y="5297967"/>
                <a:ext cx="5370162" cy="31154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45000">
                    <a:schemeClr val="bg1">
                      <a:alpha val="50000"/>
                    </a:schemeClr>
                  </a:gs>
                  <a:gs pos="97000">
                    <a:schemeClr val="bg1">
                      <a:lumMod val="65000"/>
                      <a:alpha val="50000"/>
                    </a:schemeClr>
                  </a:gs>
                  <a:gs pos="59000">
                    <a:schemeClr val="bg1">
                      <a:alpha val="50000"/>
                    </a:schemeClr>
                  </a:gs>
                </a:gsLst>
                <a:lin ang="0" scaled="0"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0" name="Textfeld 59"/>
              <p:cNvSpPr txBox="1"/>
              <p:nvPr/>
            </p:nvSpPr>
            <p:spPr>
              <a:xfrm>
                <a:off x="3441077" y="5284463"/>
                <a:ext cx="2440091" cy="338554"/>
              </a:xfrm>
              <a:prstGeom prst="rect">
                <a:avLst/>
              </a:prstGeom>
              <a:noFill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hardEdge"/>
              </a:sp3d>
            </p:spPr>
            <p:style>
              <a:lnRef idx="0">
                <a:schemeClr val="dk1"/>
              </a:lnRef>
              <a:fillRef idx="1002">
                <a:schemeClr val="lt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schemeClr val="tx1"/>
                    </a:solidFill>
                    <a:latin typeface="Arial Bold"/>
                    <a:cs typeface="Arial Bold"/>
                  </a:rPr>
                  <a:t>People </a:t>
                </a:r>
                <a:r>
                  <a:rPr lang="de-DE" sz="1600" b="1" dirty="0" err="1" smtClean="0">
                    <a:solidFill>
                      <a:schemeClr val="tx1"/>
                    </a:solidFill>
                    <a:latin typeface="Arial Bold"/>
                    <a:cs typeface="Arial Bold"/>
                  </a:rPr>
                  <a:t>and</a:t>
                </a:r>
                <a:r>
                  <a:rPr lang="de-DE" sz="1600" b="1" dirty="0" smtClean="0">
                    <a:solidFill>
                      <a:schemeClr val="tx1"/>
                    </a:solidFill>
                    <a:latin typeface="Arial Bold"/>
                    <a:cs typeface="Arial Bold"/>
                  </a:rPr>
                  <a:t> Companies</a:t>
                </a:r>
                <a:endParaRPr lang="de-DE" sz="1600" b="1" dirty="0">
                  <a:solidFill>
                    <a:schemeClr val="tx1"/>
                  </a:solidFill>
                  <a:latin typeface="Arial Bold"/>
                  <a:cs typeface="Arial Bold"/>
                </a:endParaRPr>
              </a:p>
            </p:txBody>
          </p:sp>
        </p:grpSp>
        <p:grpSp>
          <p:nvGrpSpPr>
            <p:cNvPr id="53" name="Gruppierung 55"/>
            <p:cNvGrpSpPr/>
            <p:nvPr/>
          </p:nvGrpSpPr>
          <p:grpSpPr>
            <a:xfrm>
              <a:off x="1672625" y="5528318"/>
              <a:ext cx="5966847" cy="338554"/>
              <a:chOff x="1672625" y="5670558"/>
              <a:chExt cx="5966847" cy="338554"/>
            </a:xfrm>
          </p:grpSpPr>
          <p:sp>
            <p:nvSpPr>
              <p:cNvPr id="57" name="Rechteck 56"/>
              <p:cNvSpPr/>
              <p:nvPr/>
            </p:nvSpPr>
            <p:spPr>
              <a:xfrm>
                <a:off x="1672625" y="5684062"/>
                <a:ext cx="5966847" cy="31154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45000">
                    <a:schemeClr val="bg1">
                      <a:alpha val="50000"/>
                    </a:schemeClr>
                  </a:gs>
                  <a:gs pos="97000">
                    <a:schemeClr val="bg1">
                      <a:lumMod val="65000"/>
                      <a:alpha val="50000"/>
                    </a:schemeClr>
                  </a:gs>
                  <a:gs pos="59000">
                    <a:schemeClr val="bg1">
                      <a:alpha val="50000"/>
                    </a:schemeClr>
                  </a:gs>
                </a:gsLst>
                <a:lin ang="0" scaled="0"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2170529" y="5670558"/>
                <a:ext cx="4994060" cy="338554"/>
              </a:xfrm>
              <a:prstGeom prst="rect">
                <a:avLst/>
              </a:prstGeom>
              <a:noFill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hardEdge"/>
              </a:sp3d>
            </p:spPr>
            <p:style>
              <a:lnRef idx="0">
                <a:schemeClr val="dk1"/>
              </a:lnRef>
              <a:fillRef idx="1002">
                <a:schemeClr val="lt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schemeClr val="tx1"/>
                    </a:solidFill>
                    <a:latin typeface="Arial Bold"/>
                    <a:cs typeface="Arial Bold"/>
                  </a:rPr>
                  <a:t>Infrastructure, Administration, </a:t>
                </a:r>
                <a:r>
                  <a:rPr lang="de-DE" sz="1600" b="1" dirty="0" err="1" smtClean="0">
                    <a:solidFill>
                      <a:schemeClr val="tx1"/>
                    </a:solidFill>
                    <a:latin typeface="Arial Bold"/>
                    <a:cs typeface="Arial Bold"/>
                  </a:rPr>
                  <a:t>and</a:t>
                </a:r>
                <a:r>
                  <a:rPr lang="de-DE" sz="1600" b="1" dirty="0" smtClean="0">
                    <a:solidFill>
                      <a:schemeClr val="tx1"/>
                    </a:solidFill>
                    <a:latin typeface="Arial Bold"/>
                    <a:cs typeface="Arial Bold"/>
                  </a:rPr>
                  <a:t> </a:t>
                </a:r>
                <a:r>
                  <a:rPr lang="de-DE" sz="1600" b="1" dirty="0" err="1" smtClean="0">
                    <a:solidFill>
                      <a:schemeClr val="tx1"/>
                    </a:solidFill>
                    <a:latin typeface="Arial Bold"/>
                    <a:cs typeface="Arial Bold"/>
                  </a:rPr>
                  <a:t>Organisations</a:t>
                </a:r>
                <a:endParaRPr lang="de-DE" sz="1600" b="1" dirty="0">
                  <a:solidFill>
                    <a:schemeClr val="tx1"/>
                  </a:solidFill>
                  <a:latin typeface="Arial Bold"/>
                  <a:cs typeface="Arial Bold"/>
                </a:endParaRPr>
              </a:p>
            </p:txBody>
          </p:sp>
        </p:grpSp>
        <p:grpSp>
          <p:nvGrpSpPr>
            <p:cNvPr id="54" name="Gruppierung 59"/>
            <p:cNvGrpSpPr/>
            <p:nvPr/>
          </p:nvGrpSpPr>
          <p:grpSpPr>
            <a:xfrm>
              <a:off x="1377984" y="5892527"/>
              <a:ext cx="6556975" cy="338554"/>
              <a:chOff x="1377984" y="6034767"/>
              <a:chExt cx="6556975" cy="338554"/>
            </a:xfrm>
          </p:grpSpPr>
          <p:sp>
            <p:nvSpPr>
              <p:cNvPr id="55" name="Rechteck 54"/>
              <p:cNvSpPr/>
              <p:nvPr/>
            </p:nvSpPr>
            <p:spPr>
              <a:xfrm>
                <a:off x="1377984" y="6060146"/>
                <a:ext cx="6556975" cy="311547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45000">
                    <a:schemeClr val="bg1">
                      <a:alpha val="50000"/>
                    </a:schemeClr>
                  </a:gs>
                  <a:gs pos="97000">
                    <a:schemeClr val="bg1">
                      <a:lumMod val="65000"/>
                      <a:alpha val="50000"/>
                    </a:schemeClr>
                  </a:gs>
                  <a:gs pos="59000">
                    <a:schemeClr val="bg1">
                      <a:alpha val="50000"/>
                    </a:schemeClr>
                  </a:gs>
                </a:gsLst>
                <a:lin ang="0" scaled="0"/>
              </a:gradFill>
              <a:ln>
                <a:solidFill>
                  <a:schemeClr val="bg1">
                    <a:lumMod val="6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3178537" y="6034767"/>
                <a:ext cx="3015441" cy="338554"/>
              </a:xfrm>
              <a:prstGeom prst="rect">
                <a:avLst/>
              </a:prstGeom>
              <a:noFill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hardEdge"/>
              </a:sp3d>
            </p:spPr>
            <p:style>
              <a:lnRef idx="0">
                <a:schemeClr val="dk1"/>
              </a:lnRef>
              <a:fillRef idx="1002">
                <a:schemeClr val="lt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de-DE" sz="1600" b="1" dirty="0" smtClean="0">
                    <a:solidFill>
                      <a:schemeClr val="tx1"/>
                    </a:solidFill>
                    <a:latin typeface="Arial Bold"/>
                    <a:cs typeface="Arial Bold"/>
                  </a:rPr>
                  <a:t>Regional Industrial Tradition </a:t>
                </a:r>
                <a:endParaRPr lang="de-DE" sz="1600" b="1" dirty="0">
                  <a:solidFill>
                    <a:schemeClr val="tx1"/>
                  </a:solidFill>
                  <a:latin typeface="Arial Bold"/>
                  <a:cs typeface="Arial Bold"/>
                </a:endParaRPr>
              </a:p>
            </p:txBody>
          </p:sp>
        </p:grpSp>
      </p:grpSp>
      <p:sp>
        <p:nvSpPr>
          <p:cNvPr id="5" name="Textfeld 4"/>
          <p:cNvSpPr txBox="1"/>
          <p:nvPr/>
        </p:nvSpPr>
        <p:spPr>
          <a:xfrm>
            <a:off x="7743268" y="4454978"/>
            <a:ext cx="738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  <a:sym typeface="Wingdings"/>
              </a:rPr>
              <a:t>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7743268" y="3752900"/>
            <a:ext cx="738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  <a:sym typeface="Wingdings"/>
              </a:rPr>
              <a:t>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7743268" y="3044779"/>
            <a:ext cx="738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chemeClr val="bg1"/>
                </a:solidFill>
                <a:sym typeface="Wingdings"/>
              </a:rPr>
              <a:t></a:t>
            </a:r>
            <a:endParaRPr lang="de-DE" sz="4000" dirty="0">
              <a:solidFill>
                <a:schemeClr val="bg1"/>
              </a:solidFill>
            </a:endParaRPr>
          </a:p>
        </p:txBody>
      </p:sp>
      <p:pic>
        <p:nvPicPr>
          <p:cNvPr id="64" name="Picture 10" descr="C:\Documents and Settings\kempfra001\Local Settings\Temporary Internet Files\Content.IE5\IYYPMGL1\MP900433147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19" b="66286" l="0" r="100000">
                        <a14:foregroundMark x1="29000" y1="36952" x2="28429" y2="40000"/>
                        <a14:foregroundMark x1="77286" y1="30381" x2="83286" y2="26476"/>
                        <a14:foregroundMark x1="77857" y1="31333" x2="80429" y2="28667"/>
                        <a14:foregroundMark x1="29857" y1="38190" x2="30000" y2="39048"/>
                        <a14:foregroundMark x1="29143" y1="41238" x2="30429" y2="412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51" r="2252" b="32298"/>
          <a:stretch/>
        </p:blipFill>
        <p:spPr bwMode="auto">
          <a:xfrm>
            <a:off x="7312382" y="1968594"/>
            <a:ext cx="12715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5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Bildschirmpräsentation (4:3)</PresentationFormat>
  <Paragraphs>48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Office-Design</vt:lpstr>
      <vt:lpstr>PowerPoint-Präsentation</vt:lpstr>
      <vt:lpstr>PowerPoint-Präsentation</vt:lpstr>
    </vt:vector>
  </TitlesOfParts>
  <Company>Creativ &amp; Media Service e. K.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Rudi Jung</dc:creator>
  <cp:lastModifiedBy>*</cp:lastModifiedBy>
  <cp:revision>387</cp:revision>
  <cp:lastPrinted>2012-01-16T14:06:26Z</cp:lastPrinted>
  <dcterms:created xsi:type="dcterms:W3CDTF">2012-01-05T12:00:12Z</dcterms:created>
  <dcterms:modified xsi:type="dcterms:W3CDTF">2017-12-09T20:05:22Z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1503262352</vt:i4>
  </property>
  <property fmtid="{D5CDD505-2E9C-101B-9397-08002B2CF9AE}" pid="3" name="_NewReviewCycle">
    <vt:lpwstr/>
  </property>
  <property fmtid="{D5CDD505-2E9C-101B-9397-08002B2CF9AE}" pid="4" name="_EmailSubject">
    <vt:lpwstr>Ergänzungen diverser Information auf IVO Homepage</vt:lpwstr>
  </property>
  <property fmtid="{D5CDD505-2E9C-101B-9397-08002B2CF9AE}" pid="5" name="_AuthorEmail">
    <vt:lpwstr>christian.muehlhaeuser@pneumobil.info</vt:lpwstr>
  </property>
  <property fmtid="{D5CDD505-2E9C-101B-9397-08002B2CF9AE}" pid="6" name="_AuthorEmailDisplayName">
    <vt:lpwstr>Muehlhaeuser Christian, DE</vt:lpwstr>
  </property>
  <property fmtid="{D5CDD505-2E9C-101B-9397-08002B2CF9AE}" pid="7" name="Classification">
    <vt:lpwstr>Internal Use Only - Pirelli Data Classification</vt:lpwstr>
  </property>
  <property fmtid="{D5CDD505-2E9C-101B-9397-08002B2CF9AE}" pid="8" name="_PreviousAdHocReviewCycleID">
    <vt:i4>1161205219</vt:i4>
  </property>
</Properties>
</file>